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sldIdLst>
    <p:sldId id="214747343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0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8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2014 Versus 2024 Average Pennsylvania Residential Rate (2024$/MWH)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3CEE-4986-995D-0AF3E74BA9C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T&amp;D Rates</c:v>
                </c:pt>
                <c:pt idx="1">
                  <c:v>Generation Rates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83</c:v>
                </c:pt>
                <c:pt idx="1">
                  <c:v>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05-4460-A73D-96A24B3CD20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CEE-4986-995D-0AF3E74BA9C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3CEE-4986-995D-0AF3E74BA9C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T&amp;D Rates</c:v>
                </c:pt>
                <c:pt idx="1">
                  <c:v>Generation Rates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95</c:v>
                </c:pt>
                <c:pt idx="1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05-4460-A73D-96A24B3CD2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7215583"/>
        <c:axId val="717216063"/>
      </c:barChart>
      <c:catAx>
        <c:axId val="7172155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7216063"/>
        <c:crosses val="autoZero"/>
        <c:auto val="1"/>
        <c:lblAlgn val="ctr"/>
        <c:lblOffset val="100"/>
        <c:noMultiLvlLbl val="0"/>
      </c:catAx>
      <c:valAx>
        <c:axId val="7172160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72155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50000"/>
            </a:schemeClr>
          </a:solidFill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0.65114</cdr:x>
      <cdr:y>0.87098</cdr:y>
    </cdr:from>
    <cdr:to>
      <cdr:x>0.84761</cdr:x>
      <cdr:y>0.93836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A4B9B4A1-4AF6-97EA-E352-71954CAC6AD6}"/>
            </a:ext>
          </a:extLst>
        </cdr:cNvPr>
        <cdr:cNvSpPr txBox="1"/>
      </cdr:nvSpPr>
      <cdr:spPr>
        <a:xfrm xmlns:a="http://schemas.openxmlformats.org/drawingml/2006/main">
          <a:off x="5292437" y="3977948"/>
          <a:ext cx="1596912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kern="1200" dirty="0"/>
            <a:t>2014                 2024</a:t>
          </a:r>
        </a:p>
      </cdr:txBody>
    </cdr:sp>
  </cdr:relSizeAnchor>
  <cdr:relSizeAnchor xmlns:cdr="http://schemas.openxmlformats.org/drawingml/2006/chartDrawing">
    <cdr:from>
      <cdr:x>0.19</cdr:x>
      <cdr:y>0.86936</cdr:y>
    </cdr:from>
    <cdr:to>
      <cdr:x>0.38647</cdr:x>
      <cdr:y>0.93675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E3573E8B-8CEF-5F2D-C56F-935C9FF53183}"/>
            </a:ext>
          </a:extLst>
        </cdr:cNvPr>
        <cdr:cNvSpPr txBox="1"/>
      </cdr:nvSpPr>
      <cdr:spPr>
        <a:xfrm xmlns:a="http://schemas.openxmlformats.org/drawingml/2006/main">
          <a:off x="1544321" y="3970559"/>
          <a:ext cx="1596912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kern="1200" dirty="0"/>
            <a:t>2014                 2024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1CD96-53E8-4222-961C-A62A0C026B38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AB144A-AF9B-4922-B2DC-7B0404755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12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5" Type="http://schemas.openxmlformats.org/officeDocument/2006/relationships/image" Target="../media/image4.png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5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F8873673-CF60-41BA-8284-59BBCC60E11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8691732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2" imgH="318" progId="TCLayout.ActiveDocument.1">
                  <p:embed/>
                </p:oleObj>
              </mc:Choice>
              <mc:Fallback>
                <p:oleObj name="think-cell Slide" r:id="rId3" imgW="392" imgH="318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F8873673-CF60-41BA-8284-59BBCC60E11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D1BB63A3-1B7D-407C-93FC-8D9F3E2371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l="763" r="508"/>
          <a:stretch/>
        </p:blipFill>
        <p:spPr>
          <a:xfrm>
            <a:off x="0" y="0"/>
            <a:ext cx="12188952" cy="6892049"/>
          </a:xfrm>
          <a:prstGeom prst="rect">
            <a:avLst/>
          </a:prstGeom>
        </p:spPr>
      </p:pic>
      <p:sp>
        <p:nvSpPr>
          <p:cNvPr id="10" name="Title 4">
            <a:extLst>
              <a:ext uri="{FF2B5EF4-FFF2-40B4-BE49-F238E27FC236}">
                <a16:creationId xmlns:a16="http://schemas.microsoft.com/office/drawing/2014/main" id="{664532FB-47D2-4D2D-B7E9-B52CE9978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1384" y="2411751"/>
            <a:ext cx="5416551" cy="1360696"/>
          </a:xfrm>
        </p:spPr>
        <p:txBody>
          <a:bodyPr vert="horz" anchor="t" anchorCtr="0"/>
          <a:lstStyle>
            <a:lvl1pPr>
              <a:lnSpc>
                <a:spcPct val="100000"/>
              </a:lnSpc>
              <a:defRPr sz="5400">
                <a:solidFill>
                  <a:schemeClr val="accent3"/>
                </a:solidFill>
                <a:latin typeface="BentonSans Bold" panose="02000503000000020004" pitchFamily="50" charset="0"/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5EC379AD-E3D0-44F6-BA34-36980D82E6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01384" y="3772446"/>
            <a:ext cx="5416551" cy="990939"/>
          </a:xfrm>
        </p:spPr>
        <p:txBody>
          <a:bodyPr/>
          <a:lstStyle>
            <a:lvl1pPr>
              <a:lnSpc>
                <a:spcPct val="150000"/>
              </a:lnSpc>
              <a:defRPr sz="2500">
                <a:solidFill>
                  <a:schemeClr val="accent3"/>
                </a:solidFill>
                <a:latin typeface="BentonSans Regular" panose="02000503000000020004" pitchFamily="50" charset="0"/>
              </a:defRPr>
            </a:lvl1pPr>
            <a:lvl2pPr>
              <a:lnSpc>
                <a:spcPct val="150000"/>
              </a:lnSpc>
              <a:buClr>
                <a:srgbClr val="F47B27"/>
              </a:buClr>
              <a:defRPr sz="2000">
                <a:latin typeface="BentonSans Medium" panose="02000603000000020004" pitchFamily="50" charset="0"/>
              </a:defRPr>
            </a:lvl2pPr>
            <a:lvl3pPr marL="288925" indent="-160338">
              <a:lnSpc>
                <a:spcPct val="150000"/>
              </a:lnSpc>
              <a:buClr>
                <a:srgbClr val="F47B27"/>
              </a:buClr>
              <a:defRPr sz="2000">
                <a:latin typeface="BentonSans Medium" panose="02000603000000020004" pitchFamily="50" charset="0"/>
              </a:defRPr>
            </a:lvl3pPr>
            <a:lvl4pPr marL="396875" indent="-139700">
              <a:lnSpc>
                <a:spcPct val="150000"/>
              </a:lnSpc>
              <a:buClr>
                <a:srgbClr val="F47B27"/>
              </a:buClr>
              <a:defRPr sz="2000">
                <a:latin typeface="BentonSans Medium" panose="02000603000000020004" pitchFamily="50" charset="0"/>
              </a:defRPr>
            </a:lvl4pPr>
            <a:lvl5pPr marL="517525" indent="-131763">
              <a:lnSpc>
                <a:spcPct val="150000"/>
              </a:lnSpc>
              <a:buClr>
                <a:srgbClr val="F47B27"/>
              </a:buClr>
              <a:defRPr sz="2000">
                <a:latin typeface="BentonSans Medium" panose="02000603000000020004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8446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C4530CA2-A94F-46D3-B93B-C5EA729FFE5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9360018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2" imgH="318" progId="TCLayout.ActiveDocument.1">
                  <p:embed/>
                </p:oleObj>
              </mc:Choice>
              <mc:Fallback>
                <p:oleObj name="think-cell Slide" r:id="rId3" imgW="392" imgH="31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C4530CA2-A94F-46D3-B93B-C5EA729FFE5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97280"/>
            <a:ext cx="10972800" cy="5029200"/>
          </a:xfrm>
        </p:spPr>
        <p:txBody>
          <a:bodyPr/>
          <a:lstStyle>
            <a:lvl1pPr>
              <a:lnSpc>
                <a:spcPct val="110000"/>
              </a:lnSpc>
              <a:defRPr sz="1800">
                <a:solidFill>
                  <a:srgbClr val="7E8083"/>
                </a:solidFill>
                <a:latin typeface="BentonSans Book" panose="02000503000000020004" pitchFamily="50" charset="0"/>
              </a:defRPr>
            </a:lvl1pPr>
            <a:lvl2pPr marL="168275" indent="-168275">
              <a:lnSpc>
                <a:spcPct val="110000"/>
              </a:lnSpc>
              <a:buClr>
                <a:srgbClr val="F47B27"/>
              </a:buClr>
              <a:defRPr sz="1800">
                <a:solidFill>
                  <a:srgbClr val="7E8083"/>
                </a:solidFill>
                <a:latin typeface="BentonSans Book" panose="02000503000000020004" pitchFamily="50" charset="0"/>
              </a:defRPr>
            </a:lvl2pPr>
            <a:lvl3pPr marL="288925" indent="-160338">
              <a:lnSpc>
                <a:spcPct val="110000"/>
              </a:lnSpc>
              <a:buClr>
                <a:srgbClr val="F47B27"/>
              </a:buClr>
              <a:defRPr sz="1800">
                <a:solidFill>
                  <a:srgbClr val="7E8083"/>
                </a:solidFill>
                <a:latin typeface="BentonSans Book" panose="02000503000000020004" pitchFamily="50" charset="0"/>
              </a:defRPr>
            </a:lvl3pPr>
            <a:lvl4pPr marL="396875" indent="-139700">
              <a:lnSpc>
                <a:spcPct val="110000"/>
              </a:lnSpc>
              <a:buClr>
                <a:srgbClr val="F47B27"/>
              </a:buClr>
              <a:defRPr sz="1800">
                <a:solidFill>
                  <a:srgbClr val="7E8083"/>
                </a:solidFill>
                <a:latin typeface="BentonSans Book" panose="02000503000000020004" pitchFamily="50" charset="0"/>
              </a:defRPr>
            </a:lvl4pPr>
            <a:lvl5pPr marL="517525" indent="-131763">
              <a:lnSpc>
                <a:spcPct val="110000"/>
              </a:lnSpc>
              <a:buClr>
                <a:srgbClr val="F47B27"/>
              </a:buClr>
              <a:defRPr sz="1800">
                <a:solidFill>
                  <a:srgbClr val="7E8083"/>
                </a:solidFill>
                <a:latin typeface="BentonSans Book" panose="02000503000000020004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4">
            <a:extLst>
              <a:ext uri="{FF2B5EF4-FFF2-40B4-BE49-F238E27FC236}">
                <a16:creationId xmlns:a16="http://schemas.microsoft.com/office/drawing/2014/main" id="{60596E49-C584-40DF-9C19-022A7E2F6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760"/>
            <a:ext cx="10972800" cy="548640"/>
          </a:xfrm>
        </p:spPr>
        <p:txBody>
          <a:bodyPr vert="horz" anchor="ctr" anchorCtr="0"/>
          <a:lstStyle>
            <a:lvl1pPr>
              <a:lnSpc>
                <a:spcPct val="100000"/>
              </a:lnSpc>
              <a:defRPr sz="2400">
                <a:solidFill>
                  <a:srgbClr val="7E8083"/>
                </a:solidFill>
                <a:latin typeface="BentonSans Bold" panose="02000503000000020004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BF49BA6-F87B-4DE1-B50A-6004E613B9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99109" y="6438505"/>
            <a:ext cx="387351" cy="21308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rgbClr val="2372B9"/>
                </a:solidFill>
                <a:latin typeface="BentonSans Book" panose="02000503000000020004" pitchFamily="50" charset="0"/>
              </a:defRPr>
            </a:lvl1pPr>
          </a:lstStyle>
          <a:p>
            <a:fld id="{2ED86176-D6A4-43D8-BE13-F18245AD9D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376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70178CAC-D008-4C39-AD63-1426AD59827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362501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2" imgH="318" progId="TCLayout.ActiveDocument.1">
                  <p:embed/>
                </p:oleObj>
              </mc:Choice>
              <mc:Fallback>
                <p:oleObj name="think-cell Slide" r:id="rId3" imgW="392" imgH="31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70178CAC-D008-4C39-AD63-1426AD59827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97280"/>
            <a:ext cx="4876800" cy="5029200"/>
          </a:xfrm>
        </p:spPr>
        <p:txBody>
          <a:bodyPr/>
          <a:lstStyle>
            <a:lvl1pPr>
              <a:lnSpc>
                <a:spcPct val="110000"/>
              </a:lnSpc>
              <a:defRPr sz="1600">
                <a:solidFill>
                  <a:srgbClr val="7E8083"/>
                </a:solidFill>
                <a:latin typeface="BentonSans Book" panose="02000503000000020004" pitchFamily="50" charset="0"/>
              </a:defRPr>
            </a:lvl1pPr>
            <a:lvl2pPr marL="119063" indent="-119063">
              <a:lnSpc>
                <a:spcPct val="110000"/>
              </a:lnSpc>
              <a:buClr>
                <a:srgbClr val="F47B27"/>
              </a:buClr>
              <a:defRPr sz="1600">
                <a:solidFill>
                  <a:srgbClr val="7E8083"/>
                </a:solidFill>
                <a:latin typeface="BentonSans Book" panose="02000503000000020004" pitchFamily="50" charset="0"/>
              </a:defRPr>
            </a:lvl2pPr>
            <a:lvl3pPr marL="288925" indent="-160338">
              <a:lnSpc>
                <a:spcPct val="110000"/>
              </a:lnSpc>
              <a:buClr>
                <a:srgbClr val="F47B27"/>
              </a:buClr>
              <a:defRPr sz="1600">
                <a:solidFill>
                  <a:srgbClr val="7E8083"/>
                </a:solidFill>
                <a:latin typeface="BentonSans Book" panose="02000503000000020004" pitchFamily="50" charset="0"/>
              </a:defRPr>
            </a:lvl3pPr>
            <a:lvl4pPr marL="396875" indent="-139700">
              <a:lnSpc>
                <a:spcPct val="110000"/>
              </a:lnSpc>
              <a:buClr>
                <a:srgbClr val="F47B27"/>
              </a:buClr>
              <a:defRPr sz="1600">
                <a:solidFill>
                  <a:srgbClr val="7E8083"/>
                </a:solidFill>
                <a:latin typeface="BentonSans Book" panose="02000503000000020004" pitchFamily="50" charset="0"/>
              </a:defRPr>
            </a:lvl4pPr>
            <a:lvl5pPr marL="517525" indent="-131763">
              <a:lnSpc>
                <a:spcPct val="110000"/>
              </a:lnSpc>
              <a:buClr>
                <a:srgbClr val="F47B27"/>
              </a:buClr>
              <a:defRPr sz="1600">
                <a:solidFill>
                  <a:srgbClr val="7E8083"/>
                </a:solidFill>
                <a:latin typeface="BentonSans Book" panose="02000503000000020004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6220884" y="1097280"/>
            <a:ext cx="5120640" cy="5029200"/>
          </a:xfrm>
        </p:spPr>
        <p:txBody>
          <a:bodyPr/>
          <a:lstStyle>
            <a:lvl1pPr>
              <a:lnSpc>
                <a:spcPct val="110000"/>
              </a:lnSpc>
              <a:defRPr sz="1600">
                <a:solidFill>
                  <a:srgbClr val="7E8083"/>
                </a:solidFill>
                <a:latin typeface="BentonSans Book" panose="02000503000000020004" pitchFamily="50" charset="0"/>
              </a:defRPr>
            </a:lvl1pPr>
            <a:lvl2pPr>
              <a:lnSpc>
                <a:spcPct val="110000"/>
              </a:lnSpc>
              <a:buClr>
                <a:srgbClr val="F47B27"/>
              </a:buClr>
              <a:defRPr sz="1600">
                <a:solidFill>
                  <a:srgbClr val="7E8083"/>
                </a:solidFill>
                <a:latin typeface="BentonSans Book" panose="02000503000000020004" pitchFamily="50" charset="0"/>
              </a:defRPr>
            </a:lvl2pPr>
            <a:lvl3pPr marL="288925" indent="-160338">
              <a:lnSpc>
                <a:spcPct val="110000"/>
              </a:lnSpc>
              <a:buClr>
                <a:srgbClr val="F47B27"/>
              </a:buClr>
              <a:defRPr sz="1600">
                <a:solidFill>
                  <a:srgbClr val="7E8083"/>
                </a:solidFill>
                <a:latin typeface="BentonSans Book" panose="02000503000000020004" pitchFamily="50" charset="0"/>
              </a:defRPr>
            </a:lvl3pPr>
            <a:lvl4pPr marL="396875" indent="-139700">
              <a:lnSpc>
                <a:spcPct val="110000"/>
              </a:lnSpc>
              <a:buClr>
                <a:srgbClr val="F47B27"/>
              </a:buClr>
              <a:defRPr sz="1600">
                <a:solidFill>
                  <a:srgbClr val="7E8083"/>
                </a:solidFill>
                <a:latin typeface="BentonSans Book" panose="02000503000000020004" pitchFamily="50" charset="0"/>
              </a:defRPr>
            </a:lvl4pPr>
            <a:lvl5pPr marL="517525" indent="-131763">
              <a:lnSpc>
                <a:spcPct val="110000"/>
              </a:lnSpc>
              <a:buClr>
                <a:srgbClr val="F47B27"/>
              </a:buClr>
              <a:defRPr sz="1600">
                <a:solidFill>
                  <a:srgbClr val="7E8083"/>
                </a:solidFill>
                <a:latin typeface="BentonSans Book" panose="02000503000000020004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553FC09B-D551-48F3-9469-FBBC524BFC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99109" y="6438505"/>
            <a:ext cx="387351" cy="21308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rgbClr val="2372B9"/>
                </a:solidFill>
                <a:latin typeface="BentonSans Book" panose="02000503000000020004" pitchFamily="50" charset="0"/>
              </a:defRPr>
            </a:lvl1pPr>
          </a:lstStyle>
          <a:p>
            <a:fld id="{2ED86176-D6A4-43D8-BE13-F18245AD9D3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21A87225-28C2-4DE4-A1DE-A2EAFA83C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760"/>
            <a:ext cx="10972800" cy="548640"/>
          </a:xfrm>
        </p:spPr>
        <p:txBody>
          <a:bodyPr vert="horz" anchor="ctr" anchorCtr="0"/>
          <a:lstStyle>
            <a:lvl1pPr>
              <a:lnSpc>
                <a:spcPct val="100000"/>
              </a:lnSpc>
              <a:defRPr sz="2400">
                <a:solidFill>
                  <a:srgbClr val="7E8083"/>
                </a:solidFill>
                <a:latin typeface="BentonSans Bold" panose="02000503000000020004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082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AFFC397F-062D-4402-8199-21AB9D7BDE1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5869811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2" imgH="318" progId="TCLayout.ActiveDocument.1">
                  <p:embed/>
                </p:oleObj>
              </mc:Choice>
              <mc:Fallback>
                <p:oleObj name="think-cell Slide" r:id="rId3" imgW="392" imgH="318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AFFC397F-062D-4402-8199-21AB9D7BDE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4">
            <a:extLst>
              <a:ext uri="{FF2B5EF4-FFF2-40B4-BE49-F238E27FC236}">
                <a16:creationId xmlns:a16="http://schemas.microsoft.com/office/drawing/2014/main" id="{04544413-FC4B-47FB-9DC5-6BAA3EF8A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463040"/>
            <a:ext cx="10972800" cy="548640"/>
          </a:xfrm>
        </p:spPr>
        <p:txBody>
          <a:bodyPr vert="horz" anchor="ctr" anchorCtr="0"/>
          <a:lstStyle>
            <a:lvl1pPr>
              <a:defRPr sz="2400">
                <a:solidFill>
                  <a:srgbClr val="7E8083"/>
                </a:solidFill>
                <a:latin typeface="BentonSans Bold" panose="02000503000000020004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DB81EE2-965A-4118-9C96-234DC8F4C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99109" y="6438505"/>
            <a:ext cx="387351" cy="21308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rgbClr val="2372B9"/>
                </a:solidFill>
                <a:latin typeface="BentonSans Book" panose="02000503000000020004" pitchFamily="50" charset="0"/>
              </a:defRPr>
            </a:lvl1pPr>
          </a:lstStyle>
          <a:p>
            <a:fld id="{2ED86176-D6A4-43D8-BE13-F18245AD9D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294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F608A0E-F088-41E8-8A02-F70AC08601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99109" y="6438505"/>
            <a:ext cx="387351" cy="21308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rgbClr val="2372B9"/>
                </a:solidFill>
                <a:latin typeface="BentonSans Book" panose="02000503000000020004" pitchFamily="50" charset="0"/>
              </a:defRPr>
            </a:lvl1pPr>
          </a:lstStyle>
          <a:p>
            <a:fld id="{2ED86176-D6A4-43D8-BE13-F18245AD9D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710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84717" y="748139"/>
            <a:ext cx="10363200" cy="1470025"/>
          </a:xfrm>
        </p:spPr>
        <p:txBody>
          <a:bodyPr anchor="b" anchorCtr="0"/>
          <a:lstStyle>
            <a:lvl1pPr>
              <a:lnSpc>
                <a:spcPct val="90000"/>
              </a:lnSpc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717" y="2217213"/>
            <a:ext cx="8534400" cy="448294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58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Text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2920581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84717" y="903514"/>
            <a:ext cx="11216216" cy="54083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094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38A8ACBF-83D8-4BA4-9817-4D0675C2326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310825763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392" imgH="318" progId="TCLayout.ActiveDocument.1">
                  <p:embed/>
                </p:oleObj>
              </mc:Choice>
              <mc:Fallback>
                <p:oleObj name="think-cell Slide" r:id="rId10" imgW="392" imgH="318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38A8ACBF-83D8-4BA4-9817-4D0675C2326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 descr="Background pattern&#10;&#10;Description automatically generated">
            <a:extLst>
              <a:ext uri="{FF2B5EF4-FFF2-40B4-BE49-F238E27FC236}">
                <a16:creationId xmlns:a16="http://schemas.microsoft.com/office/drawing/2014/main" id="{A148DF37-2630-4F45-8BDD-F94CC6DC08A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56286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906095A1-EDA6-47C7-B793-7EC1696E189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3" t="27815" r="6555" b="26407"/>
          <a:stretch/>
        </p:blipFill>
        <p:spPr>
          <a:xfrm>
            <a:off x="9640956" y="6251107"/>
            <a:ext cx="2226365" cy="40536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6445"/>
            <a:ext cx="10972800" cy="86995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71600"/>
            <a:ext cx="10972800" cy="47548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9109" y="6438505"/>
            <a:ext cx="387351" cy="21308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rgbClr val="2372B9"/>
                </a:solidFill>
                <a:latin typeface="BentonSans Book" panose="02000503000000020004" pitchFamily="50" charset="0"/>
              </a:defRPr>
            </a:lvl1pPr>
          </a:lstStyle>
          <a:p>
            <a:fld id="{2ED86176-D6A4-43D8-BE13-F18245AD9D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441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</p:sldLayoutIdLst>
  <p:hf hdr="0" dt="0"/>
  <p:txStyles>
    <p:titleStyle>
      <a:lvl1pPr algn="l" defTabSz="685800" rtl="0" eaLnBrk="1" latinLnBrk="0" hangingPunct="1">
        <a:lnSpc>
          <a:spcPts val="1800"/>
        </a:lnSpc>
        <a:spcBef>
          <a:spcPct val="0"/>
        </a:spcBef>
        <a:buNone/>
        <a:defRPr sz="1350" b="0" i="0" kern="1200">
          <a:solidFill>
            <a:schemeClr val="accent3"/>
          </a:solidFill>
          <a:latin typeface="Franklin Gothic Medium" panose="020B0603020102020204" pitchFamily="34" charset="0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spcBef>
          <a:spcPts val="675"/>
        </a:spcBef>
        <a:buClr>
          <a:srgbClr val="EF651A"/>
        </a:buClr>
        <a:buFontTx/>
        <a:buNone/>
        <a:defRPr sz="1200" kern="1200">
          <a:solidFill>
            <a:srgbClr val="7E8083"/>
          </a:solidFill>
          <a:latin typeface="BentonSans Book" panose="02000503000000020004" pitchFamily="50" charset="0"/>
          <a:ea typeface="+mn-ea"/>
          <a:cs typeface="+mn-cs"/>
        </a:defRPr>
      </a:lvl1pPr>
      <a:lvl2pPr marL="128588" indent="-128588" algn="l" defTabSz="685800" rtl="0" eaLnBrk="1" latinLnBrk="0" hangingPunct="1">
        <a:spcBef>
          <a:spcPts val="450"/>
        </a:spcBef>
        <a:buClr>
          <a:srgbClr val="EF651A"/>
        </a:buClr>
        <a:buFont typeface="Arial" pitchFamily="34" charset="0"/>
        <a:buChar char="•"/>
        <a:defRPr sz="1200" kern="1200">
          <a:solidFill>
            <a:srgbClr val="7E8083"/>
          </a:solidFill>
          <a:latin typeface="BentonSans Book" panose="02000503000000020004" pitchFamily="50" charset="0"/>
          <a:ea typeface="+mn-ea"/>
          <a:cs typeface="+mn-cs"/>
        </a:defRPr>
      </a:lvl2pPr>
      <a:lvl3pPr marL="257175" indent="-128588" algn="l" defTabSz="685800" rtl="0" eaLnBrk="1" latinLnBrk="0" hangingPunct="1">
        <a:spcBef>
          <a:spcPts val="225"/>
        </a:spcBef>
        <a:buClr>
          <a:srgbClr val="EF651A"/>
        </a:buClr>
        <a:buFont typeface="Franklin Gothic Book" pitchFamily="34" charset="0"/>
        <a:buChar char="–"/>
        <a:defRPr sz="1200" kern="1200">
          <a:solidFill>
            <a:srgbClr val="7E8083"/>
          </a:solidFill>
          <a:latin typeface="BentonSans Book" panose="02000503000000020004" pitchFamily="50" charset="0"/>
          <a:ea typeface="+mn-ea"/>
          <a:cs typeface="+mn-cs"/>
        </a:defRPr>
      </a:lvl3pPr>
      <a:lvl4pPr marL="385763" indent="-128588" algn="l" defTabSz="685800" rtl="0" eaLnBrk="1" latinLnBrk="0" hangingPunct="1">
        <a:spcBef>
          <a:spcPts val="150"/>
        </a:spcBef>
        <a:buClr>
          <a:srgbClr val="EF651A"/>
        </a:buClr>
        <a:buFont typeface="Arial" pitchFamily="34" charset="0"/>
        <a:buChar char="•"/>
        <a:defRPr sz="1200" kern="1200">
          <a:solidFill>
            <a:srgbClr val="7E8083"/>
          </a:solidFill>
          <a:latin typeface="BentonSans Book" panose="02000503000000020004" pitchFamily="50" charset="0"/>
          <a:ea typeface="+mn-ea"/>
          <a:cs typeface="+mn-cs"/>
        </a:defRPr>
      </a:lvl4pPr>
      <a:lvl5pPr marL="471488" indent="-85725" algn="l" defTabSz="685800" rtl="0" eaLnBrk="1" latinLnBrk="0" hangingPunct="1">
        <a:spcBef>
          <a:spcPts val="0"/>
        </a:spcBef>
        <a:buClr>
          <a:srgbClr val="EF651A"/>
        </a:buClr>
        <a:buFont typeface="Arial" pitchFamily="34" charset="0"/>
        <a:buChar char="-"/>
        <a:defRPr sz="1200" kern="1200">
          <a:solidFill>
            <a:srgbClr val="7E8083"/>
          </a:solidFill>
          <a:latin typeface="BentonSans Book" panose="02000503000000020004" pitchFamily="50" charset="0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201D8D7-94E1-48A3-9A07-73DCE302E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760"/>
            <a:ext cx="10972800" cy="786146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Franklin Gothic Book" panose="020B0503020102020204" pitchFamily="34" charset="0"/>
              </a:rPr>
              <a:t>Over the past 10 years, Pennsylvania T&amp;D rates have increased and generation rates have decreased on an inflation-adjusted basis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0C4C41-EF44-F0C3-0EF0-EC70B71E6072}"/>
              </a:ext>
            </a:extLst>
          </p:cNvPr>
          <p:cNvSpPr txBox="1"/>
          <p:nvPr/>
        </p:nvSpPr>
        <p:spPr>
          <a:xfrm>
            <a:off x="480646" y="6389077"/>
            <a:ext cx="8792841" cy="28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3">
                    <a:lumMod val="50000"/>
                  </a:schemeClr>
                </a:solidFill>
              </a:rPr>
              <a:t>Based on PA PUC rate comparison reports for 500 KWH/month residential customer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926F69F-1A50-F363-760D-579D210286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14496903"/>
              </p:ext>
            </p:extLst>
          </p:nvPr>
        </p:nvGraphicFramePr>
        <p:xfrm>
          <a:off x="2032000" y="1486877"/>
          <a:ext cx="8128000" cy="4567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30320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4_CON_GreyPres_T06">
  <a:themeElements>
    <a:clrScheme name="Constellation (Custom)">
      <a:dk1>
        <a:srgbClr val="7E8083"/>
      </a:dk1>
      <a:lt1>
        <a:sysClr val="window" lastClr="FFFFFF"/>
      </a:lt1>
      <a:dk2>
        <a:srgbClr val="184998"/>
      </a:dk2>
      <a:lt2>
        <a:srgbClr val="F15623"/>
      </a:lt2>
      <a:accent1>
        <a:srgbClr val="008D47"/>
      </a:accent1>
      <a:accent2>
        <a:srgbClr val="007FA4"/>
      </a:accent2>
      <a:accent3>
        <a:srgbClr val="0C65AF"/>
      </a:accent3>
      <a:accent4>
        <a:srgbClr val="EE7402"/>
      </a:accent4>
      <a:accent5>
        <a:srgbClr val="74AF27"/>
      </a:accent5>
      <a:accent6>
        <a:srgbClr val="CBDB2F"/>
      </a:accent6>
      <a:hlink>
        <a:srgbClr val="C00000"/>
      </a:hlink>
      <a:folHlink>
        <a:srgbClr val="7030A0"/>
      </a:folHlink>
    </a:clrScheme>
    <a:fontScheme name="Constellation (Custom)">
      <a:majorFont>
        <a:latin typeface="BentonSans Bold"/>
        <a:ea typeface=""/>
        <a:cs typeface=""/>
      </a:majorFont>
      <a:minorFont>
        <a:latin typeface="BentonSans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 smtClean="0">
            <a:solidFill>
              <a:schemeClr val="bg1"/>
            </a:solidFill>
          </a:defRPr>
        </a:defPPr>
      </a:lstStyle>
    </a:spDef>
    <a:lnDef>
      <a:spPr>
        <a:ln w="1270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2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1348</TotalTime>
  <Words>52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BentonSans Bold</vt:lpstr>
      <vt:lpstr>BentonSans Book</vt:lpstr>
      <vt:lpstr>BentonSans Medium</vt:lpstr>
      <vt:lpstr>BentonSans Regular</vt:lpstr>
      <vt:lpstr>Calibri</vt:lpstr>
      <vt:lpstr>Franklin Gothic Book</vt:lpstr>
      <vt:lpstr>Franklin Gothic Medium</vt:lpstr>
      <vt:lpstr>4_CON_GreyPres_T06</vt:lpstr>
      <vt:lpstr>think-cell Slide</vt:lpstr>
      <vt:lpstr>Over the past 10 years, Pennsylvania T&amp;D rates have increased and generation rates have decreased on an inflation-adjusted basis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with Governor Shapiro Administration  Potential Restart of Three Mile Island, Unit 1</dc:title>
  <dc:creator>Reddick, Darani M:(Constellation)</dc:creator>
  <cp:lastModifiedBy>Smeltz, Jennifer</cp:lastModifiedBy>
  <cp:revision>15</cp:revision>
  <dcterms:created xsi:type="dcterms:W3CDTF">2024-01-12T17:17:40Z</dcterms:created>
  <dcterms:modified xsi:type="dcterms:W3CDTF">2025-01-24T18:07:08Z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fe1a8d7-e404-4561-a6ce-09441972395c_Enabled">
    <vt:lpwstr>true</vt:lpwstr>
  </property>
  <property fmtid="{D5CDD505-2E9C-101B-9397-08002B2CF9AE}" pid="3" name="MSIP_Label_dfe1a8d7-e404-4561-a6ce-09441972395c_SetDate">
    <vt:lpwstr>2024-01-12T17:38:49Z</vt:lpwstr>
  </property>
  <property fmtid="{D5CDD505-2E9C-101B-9397-08002B2CF9AE}" pid="4" name="MSIP_Label_dfe1a8d7-e404-4561-a6ce-09441972395c_Method">
    <vt:lpwstr>Standard</vt:lpwstr>
  </property>
  <property fmtid="{D5CDD505-2E9C-101B-9397-08002B2CF9AE}" pid="5" name="MSIP_Label_dfe1a8d7-e404-4561-a6ce-09441972395c_Name">
    <vt:lpwstr>Company Confidential Information</vt:lpwstr>
  </property>
  <property fmtid="{D5CDD505-2E9C-101B-9397-08002B2CF9AE}" pid="6" name="MSIP_Label_dfe1a8d7-e404-4561-a6ce-09441972395c_SiteId">
    <vt:lpwstr>d8fb9c07-c19e-4e8c-a1cb-717cd3cf8ffe</vt:lpwstr>
  </property>
  <property fmtid="{D5CDD505-2E9C-101B-9397-08002B2CF9AE}" pid="7" name="MSIP_Label_dfe1a8d7-e404-4561-a6ce-09441972395c_ActionId">
    <vt:lpwstr>7d456c3f-0ebb-487c-9aae-7a667fbd32db</vt:lpwstr>
  </property>
  <property fmtid="{D5CDD505-2E9C-101B-9397-08002B2CF9AE}" pid="8" name="MSIP_Label_dfe1a8d7-e404-4561-a6ce-09441972395c_ContentBits">
    <vt:lpwstr>0</vt:lpwstr>
  </property>
</Properties>
</file>